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15" r:id="rId3"/>
    <p:sldId id="514" r:id="rId4"/>
    <p:sldId id="257" r:id="rId5"/>
    <p:sldId id="476" r:id="rId6"/>
    <p:sldId id="490" r:id="rId7"/>
    <p:sldId id="494" r:id="rId8"/>
    <p:sldId id="477" r:id="rId9"/>
    <p:sldId id="508" r:id="rId10"/>
    <p:sldId id="499" r:id="rId11"/>
    <p:sldId id="500" r:id="rId12"/>
    <p:sldId id="501" r:id="rId13"/>
    <p:sldId id="479" r:id="rId14"/>
    <p:sldId id="491" r:id="rId15"/>
    <p:sldId id="480" r:id="rId16"/>
    <p:sldId id="495" r:id="rId17"/>
    <p:sldId id="481" r:id="rId18"/>
    <p:sldId id="483" r:id="rId19"/>
    <p:sldId id="466" r:id="rId20"/>
    <p:sldId id="467" r:id="rId21"/>
    <p:sldId id="484" r:id="rId22"/>
    <p:sldId id="482" r:id="rId23"/>
    <p:sldId id="513" r:id="rId24"/>
    <p:sldId id="509" r:id="rId25"/>
    <p:sldId id="505" r:id="rId26"/>
    <p:sldId id="506" r:id="rId27"/>
    <p:sldId id="507" r:id="rId28"/>
    <p:sldId id="502" r:id="rId29"/>
    <p:sldId id="511" r:id="rId30"/>
    <p:sldId id="512" r:id="rId31"/>
    <p:sldId id="497" r:id="rId32"/>
    <p:sldId id="498" r:id="rId33"/>
    <p:sldId id="469" r:id="rId34"/>
    <p:sldId id="470" r:id="rId35"/>
    <p:sldId id="485" r:id="rId36"/>
    <p:sldId id="486" r:id="rId37"/>
    <p:sldId id="488" r:id="rId38"/>
    <p:sldId id="487" r:id="rId39"/>
    <p:sldId id="492" r:id="rId40"/>
    <p:sldId id="4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52"/>
    <p:restoredTop sz="96790"/>
  </p:normalViewPr>
  <p:slideViewPr>
    <p:cSldViewPr snapToGrid="0" snapToObjects="1">
      <p:cViewPr varScale="1">
        <p:scale>
          <a:sx n="70" d="100"/>
          <a:sy n="70" d="100"/>
        </p:scale>
        <p:origin x="200" y="1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2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6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5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1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6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Barbados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Including scale when analyzing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(Computational paradigms in molecular biology revisited)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1470-59D8-750C-56F8-EEF4968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8C4A9-A615-CBE8-D3EB-2D3CA7F0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table is a composition containing only relative data: 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 is a D x N matrix </a:t>
            </a:r>
          </a:p>
          <a:p>
            <a:pPr lvl="1"/>
            <a:endParaRPr lang="en-US" dirty="0"/>
          </a:p>
          <a:p>
            <a:r>
              <a:rPr lang="en-US" dirty="0"/>
              <a:t>We want to know something about the environment: </a:t>
            </a:r>
            <a:r>
              <a:rPr lang="en-US" b="1" dirty="0"/>
              <a:t>W</a:t>
            </a:r>
          </a:p>
          <a:p>
            <a:pPr lvl="1"/>
            <a:r>
              <a:rPr lang="en-US" b="1" dirty="0"/>
              <a:t>W=W</a:t>
            </a:r>
            <a:r>
              <a:rPr lang="en-US" baseline="30000" dirty="0"/>
              <a:t>∥ </a:t>
            </a:r>
            <a:r>
              <a:rPr lang="en-US" b="1" dirty="0"/>
              <a:t>W</a:t>
            </a:r>
            <a:r>
              <a:rPr lang="en-US" b="1" baseline="30000" dirty="0"/>
              <a:t>⟂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 is a D x N matrix</a:t>
            </a:r>
          </a:p>
          <a:p>
            <a:pPr lvl="1"/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≅ </a:t>
            </a:r>
            <a:r>
              <a:rPr lang="en-US" b="1" dirty="0" err="1"/>
              <a:t>W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endParaRPr lang="en-US" baseline="-25000" dirty="0"/>
          </a:p>
          <a:p>
            <a:pPr lvl="1"/>
            <a:endParaRPr lang="en-US" baseline="30000" dirty="0"/>
          </a:p>
          <a:p>
            <a:r>
              <a:rPr lang="en-US" dirty="0"/>
              <a:t>Is a realistic estimate of </a:t>
            </a:r>
            <a:r>
              <a:rPr lang="en-US" b="1" dirty="0"/>
              <a:t>W </a:t>
            </a:r>
            <a:r>
              <a:rPr lang="en-US" dirty="0"/>
              <a:t>hopeless?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FEEB-AB86-20B9-185A-1DDF35B4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1454-82AB-9688-E13B-4C545015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52670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6F66-FE06-3C4B-A0AA-8EEF3FE0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3F25-1369-F817-6A1A-9CE8FA7C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Scale </a:t>
            </a:r>
            <a:r>
              <a:rPr lang="en-US" sz="1200" b="1" dirty="0"/>
              <a:t>(</a:t>
            </a:r>
            <a:r>
              <a:rPr lang="en-US" sz="1200" b="1" dirty="0" err="1"/>
              <a:t>Silverman,Nixon</a:t>
            </a:r>
            <a:r>
              <a:rPr lang="en-US" sz="1200" b="1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02FA1-56D7-7A54-D7C1-B23E03A5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are normalized to make samples commensurate</a:t>
            </a:r>
          </a:p>
          <a:p>
            <a:pPr lvl="1"/>
            <a:r>
              <a:rPr lang="en-US" dirty="0"/>
              <a:t>Normalizations try to find latent information</a:t>
            </a:r>
          </a:p>
          <a:p>
            <a:endParaRPr lang="en-US" dirty="0"/>
          </a:p>
          <a:p>
            <a:r>
              <a:rPr lang="en-US" dirty="0"/>
              <a:t>Normalizations are ratios (r)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∥(r)</a:t>
            </a:r>
            <a:r>
              <a:rPr lang="en-US" baseline="-25000" dirty="0" err="1"/>
              <a:t>dn</a:t>
            </a:r>
            <a:r>
              <a:rPr lang="en-US" dirty="0"/>
              <a:t>=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/ 𝑓(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 for RPKM, TPM, proportion, RLE, TMM, CLR …</a:t>
            </a:r>
          </a:p>
          <a:p>
            <a:pPr lvl="1"/>
            <a:endParaRPr lang="en-US" dirty="0"/>
          </a:p>
          <a:p>
            <a:r>
              <a:rPr lang="en-US" dirty="0"/>
              <a:t>The CLR can be interpreted as a scale</a:t>
            </a:r>
            <a:endParaRPr lang="en-US" baseline="30000" dirty="0"/>
          </a:p>
          <a:p>
            <a:pPr lvl="1"/>
            <a:r>
              <a:rPr lang="en-US" dirty="0"/>
              <a:t>CLR(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dirty="0"/>
              <a:t>) – 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log</a:t>
            </a:r>
            <a:r>
              <a:rPr lang="en-US" baseline="-25000" dirty="0"/>
              <a:t>2</a:t>
            </a:r>
            <a:r>
              <a:rPr lang="en-US" dirty="0"/>
              <a:t>(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* 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)</a:t>
            </a:r>
          </a:p>
          <a:p>
            <a:pPr lvl="1"/>
            <a:r>
              <a:rPr lang="en-US" dirty="0"/>
              <a:t>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≅ </a:t>
            </a:r>
            <a:r>
              <a:rPr lang="en-US" b="1" dirty="0" err="1"/>
              <a:t>W</a:t>
            </a:r>
            <a:r>
              <a:rPr lang="en-US" b="1" baseline="30000" dirty="0" err="1"/>
              <a:t>⟂</a:t>
            </a:r>
            <a:r>
              <a:rPr lang="en-US" baseline="-25000" dirty="0" err="1"/>
              <a:t>.n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CLR resembles: </a:t>
            </a:r>
            <a:r>
              <a:rPr lang="en-US" b="1" dirty="0"/>
              <a:t>W=W</a:t>
            </a:r>
            <a:r>
              <a:rPr lang="en-US" baseline="30000" dirty="0"/>
              <a:t>∥ </a:t>
            </a:r>
            <a:r>
              <a:rPr lang="en-US" b="1" dirty="0"/>
              <a:t>W</a:t>
            </a:r>
            <a:r>
              <a:rPr lang="en-US" b="1" baseline="30000" dirty="0"/>
              <a:t>⟂</a:t>
            </a:r>
          </a:p>
          <a:p>
            <a:pPr lvl="1"/>
            <a:r>
              <a:rPr lang="en-US" dirty="0"/>
              <a:t>Silverman/Nixon showed that these were equivalent</a:t>
            </a:r>
          </a:p>
          <a:p>
            <a:pPr lvl="2"/>
            <a:r>
              <a:rPr lang="en-US" dirty="0"/>
              <a:t>and that this equivalence was useful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966A-5289-818F-1F21-59A90A15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32DB0-D3FB-EE92-846C-58424C08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83655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CLR(Y</a:t>
            </a:r>
            <a:r>
              <a:rPr lang="en-US" sz="4000" b="1" baseline="30000" dirty="0">
                <a:latin typeface="+mj-lt"/>
              </a:rPr>
              <a:t>∥</a:t>
            </a:r>
            <a:r>
              <a:rPr lang="en-US" sz="4000" b="1" dirty="0">
                <a:latin typeface="+mj-lt"/>
              </a:rPr>
              <a:t>) is a poor approximation of </a:t>
            </a:r>
            <a:r>
              <a:rPr lang="en-US" sz="4000" b="1" dirty="0">
                <a:latin typeface="+mn-lt"/>
              </a:rPr>
              <a:t>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13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Both 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dn</a:t>
            </a:r>
            <a:r>
              <a:rPr lang="en-CA" sz="2400" dirty="0"/>
              <a:t> and </a:t>
            </a:r>
            <a:r>
              <a:rPr lang="en-US" sz="2400" b="1" dirty="0"/>
              <a:t>G(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.n</a:t>
            </a:r>
            <a:r>
              <a:rPr lang="en-US" sz="2400" dirty="0"/>
              <a:t>)</a:t>
            </a:r>
            <a:r>
              <a:rPr lang="en-CA" sz="2400" dirty="0"/>
              <a:t> are point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62847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Let’s build a posterior model (ALDEx2)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US" sz="3200" dirty="0"/>
              <a:t>Build a posterior model from the observed counts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US" sz="2800" b="1" dirty="0" err="1"/>
              <a:t>Ŵ</a:t>
            </a:r>
            <a:r>
              <a:rPr lang="en-US" sz="2800" baseline="30000" dirty="0"/>
              <a:t>∥(s)</a:t>
            </a:r>
            <a:r>
              <a:rPr lang="en-US" sz="2800" baseline="-25000" dirty="0"/>
              <a:t>.n  </a:t>
            </a:r>
            <a:r>
              <a:rPr lang="en-US" sz="2800" dirty="0"/>
              <a:t>≅  </a:t>
            </a:r>
            <a:r>
              <a:rPr lang="en-US" sz="2800" b="1" dirty="0"/>
              <a:t>Y</a:t>
            </a:r>
            <a:r>
              <a:rPr lang="en-US" sz="2800" baseline="30000" dirty="0"/>
              <a:t>∥(s)</a:t>
            </a:r>
            <a:r>
              <a:rPr lang="en-US" sz="2800" baseline="-25000" dirty="0"/>
              <a:t>.n</a:t>
            </a:r>
            <a:r>
              <a:rPr lang="en-US" sz="2800" dirty="0"/>
              <a:t> = Dir(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</a:t>
            </a:r>
          </a:p>
          <a:p>
            <a:pPr defTabSz="394335">
              <a:spcBef>
                <a:spcPts val="800"/>
              </a:spcBef>
              <a:defRPr sz="4224"/>
            </a:pPr>
            <a:endParaRPr lang="en-US" sz="28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US" sz="3200" dirty="0"/>
              <a:t>Include uncertainty in the scale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US" sz="2800" b="1" dirty="0" err="1"/>
              <a:t>Ŵ</a:t>
            </a:r>
            <a:r>
              <a:rPr lang="en-US" sz="2800" b="1" baseline="30000" dirty="0"/>
              <a:t>⟂(</a:t>
            </a:r>
            <a:r>
              <a:rPr lang="en-US" sz="2800" baseline="30000" dirty="0"/>
              <a:t>𝛖)</a:t>
            </a:r>
            <a:r>
              <a:rPr lang="en-US" sz="2800" baseline="-25000" dirty="0"/>
              <a:t>.n </a:t>
            </a:r>
            <a:r>
              <a:rPr lang="en-US" sz="2800" dirty="0"/>
              <a:t>≅ h(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 + 𝛖 = -log</a:t>
            </a:r>
            <a:r>
              <a:rPr lang="en-US" sz="2800" baseline="-25000" dirty="0"/>
              <a:t>2</a:t>
            </a:r>
            <a:r>
              <a:rPr lang="en-US" sz="2800" dirty="0"/>
              <a:t>(G(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)) + 𝛖 </a:t>
            </a:r>
          </a:p>
          <a:p>
            <a:pPr defTabSz="394335">
              <a:spcBef>
                <a:spcPts val="800"/>
              </a:spcBef>
              <a:defRPr sz="4224"/>
            </a:pPr>
            <a:endParaRPr lang="en-CA" sz="36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CA" sz="3600" dirty="0"/>
              <a:t>Combine into posterior model of the environment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CA" sz="3200" b="1" dirty="0" err="1"/>
              <a:t>Ŵ</a:t>
            </a:r>
            <a:r>
              <a:rPr lang="en-CA" sz="3200" baseline="-25000" dirty="0" err="1"/>
              <a:t>.n</a:t>
            </a:r>
            <a:r>
              <a:rPr lang="en-CA" sz="3200" dirty="0"/>
              <a:t> = </a:t>
            </a:r>
            <a:r>
              <a:rPr lang="en-US" sz="3200" b="1" dirty="0" err="1"/>
              <a:t>Ŵ</a:t>
            </a:r>
            <a:r>
              <a:rPr lang="en-US" sz="3200" baseline="30000" dirty="0"/>
              <a:t>∥(s)</a:t>
            </a:r>
            <a:r>
              <a:rPr lang="en-US" sz="3200" baseline="-25000" dirty="0"/>
              <a:t>.n </a:t>
            </a:r>
            <a:r>
              <a:rPr lang="en-US" sz="3200" b="1" dirty="0" err="1"/>
              <a:t>Ŵ</a:t>
            </a:r>
            <a:r>
              <a:rPr lang="en-US" sz="3200" b="1" baseline="30000" dirty="0"/>
              <a:t>⟂(</a:t>
            </a:r>
            <a:r>
              <a:rPr lang="en-US" sz="3200" baseline="30000" dirty="0"/>
              <a:t>𝛖)</a:t>
            </a:r>
            <a:r>
              <a:rPr lang="en-US" sz="3200" baseline="-25000" dirty="0"/>
              <a:t>.n  </a:t>
            </a:r>
            <a:endParaRPr lang="en-CA" sz="3200" dirty="0"/>
          </a:p>
          <a:p>
            <a:pPr lvl="1" defTabSz="394335">
              <a:spcBef>
                <a:spcPts val="800"/>
              </a:spcBef>
              <a:defRPr sz="4224"/>
            </a:pPr>
            <a:r>
              <a:rPr lang="en-CA" sz="2800" dirty="0"/>
              <a:t>‘CLR’ with uncertainty in the numerator and denominator</a:t>
            </a:r>
            <a:endParaRPr lang="en-CA" sz="2400" dirty="0"/>
          </a:p>
          <a:p>
            <a:pPr defTabSz="394335">
              <a:spcBef>
                <a:spcPts val="800"/>
              </a:spcBef>
              <a:defRPr sz="4224"/>
            </a:pPr>
            <a:endParaRPr lang="en-CA" sz="32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CA" sz="3200" dirty="0"/>
              <a:t>Can also include uncertainty in the location of </a:t>
            </a:r>
            <a:r>
              <a:rPr lang="en-US" sz="3200" b="1" dirty="0" err="1"/>
              <a:t>Ŵ</a:t>
            </a:r>
            <a:r>
              <a:rPr lang="en-US" sz="3200" b="1" baseline="30000" dirty="0"/>
              <a:t>⟂(</a:t>
            </a:r>
            <a:r>
              <a:rPr lang="en-US" sz="3200" baseline="30000" dirty="0"/>
              <a:t>𝛖)</a:t>
            </a:r>
            <a:r>
              <a:rPr lang="en-US" sz="3200" baseline="-25000" dirty="0"/>
              <a:t>.n</a:t>
            </a:r>
            <a:r>
              <a:rPr lang="en-CA" sz="3200" dirty="0"/>
              <a:t> with outside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AAFEC-C841-D157-792C-611FD3D5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30927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Calculate test statistics (ALDEx2) 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19658" y="1590058"/>
            <a:ext cx="61843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Can calculate posterior test statistic if A=d[1:i], B=d[</a:t>
            </a:r>
            <a:r>
              <a:rPr lang="en-CA" sz="3200" dirty="0" err="1"/>
              <a:t>j,n</a:t>
            </a:r>
            <a:r>
              <a:rPr lang="en-CA" sz="3200" dirty="0"/>
              <a:t>]: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then an approximate posterior predicted p-value: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a posterior effect size: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reduce to point estimate: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5DDA18-7D0E-86F1-3E77-BA2164CB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94" y="1336756"/>
            <a:ext cx="4406900" cy="67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E5278-19A3-F94E-D2BC-6EE2BB8A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94" y="2616710"/>
            <a:ext cx="37338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A7D82-A64D-BF02-ED6F-DEB23C7C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694" y="3644538"/>
            <a:ext cx="41529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3EF956-DA38-2DC5-A118-20BFB4AD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44" y="5254544"/>
            <a:ext cx="4038600" cy="53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BC405-11CA-0CF8-15B3-77D47191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30895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0" y="2395728"/>
            <a:ext cx="232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distributions:</a:t>
            </a:r>
          </a:p>
          <a:p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0148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205" cy="2405412"/>
          </a:xfrm>
        </p:spPr>
        <p:txBody>
          <a:bodyPr/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841C3-F57D-AAB8-E614-8C583F6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96" y="1027906"/>
            <a:ext cx="4983645" cy="4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Bioreactor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79197" cy="3536789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59E6-372E-D2A9-AAC7-D1710051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0" y="1690688"/>
            <a:ext cx="6543964" cy="36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1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Unacknowledged bias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327" cy="4351338"/>
          </a:xfrm>
        </p:spPr>
        <p:txBody>
          <a:bodyPr/>
          <a:lstStyle/>
          <a:p>
            <a:r>
              <a:rPr lang="en-US" dirty="0"/>
              <a:t>Observation that too much data is counterproductive (</a:t>
            </a:r>
            <a:r>
              <a:rPr lang="en-US" dirty="0" err="1"/>
              <a:t>Schurch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a highly replicated RNA-seq experiment over 70% of transcripts are DA</a:t>
            </a:r>
          </a:p>
          <a:p>
            <a:pPr lvl="1"/>
            <a:r>
              <a:rPr lang="en-US" dirty="0"/>
              <a:t>Biologically implausible</a:t>
            </a:r>
          </a:p>
          <a:p>
            <a:pPr lvl="1"/>
            <a:r>
              <a:rPr lang="en-US" dirty="0"/>
              <a:t>Breaks assumption of normalization (RLE)</a:t>
            </a:r>
          </a:p>
          <a:p>
            <a:pPr lvl="1"/>
            <a:r>
              <a:rPr lang="en-US" dirty="0"/>
              <a:t>Dual cutoff 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5B904-8D8E-F50B-A61C-0DC24EF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39" y="1330487"/>
            <a:ext cx="4436327" cy="445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10085-E754-B585-1409-E934395AEE2E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16013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Overpowering is normalization independent 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B8D197-E2A1-8141-2363-148033CA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558" y="1493520"/>
            <a:ext cx="9344883" cy="4247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51BB-4566-9A84-6591-47F8F84B7B62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9828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keeps sensitivity, removes overpowering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679197" cy="4895851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  <a:p>
            <a:pPr lvl="1"/>
            <a:endParaRPr lang="en-US" dirty="0"/>
          </a:p>
          <a:p>
            <a:r>
              <a:rPr lang="en-US" dirty="0"/>
              <a:t>Increasing sample size makes problem worse for all tools but the scaled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2F73E-DC4A-B311-8677-9C5CA540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97" y="1376722"/>
            <a:ext cx="5861515" cy="4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- unacknowledged bias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76696-785D-AB16-E86E-0C98B054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0" y="2061274"/>
            <a:ext cx="8741328" cy="34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69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5655-1208-16CD-4484-27B7C28C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359A6-CBF5-6432-3F9E-F7ECDA97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DE8A3-481E-FF10-C60F-EB246CC1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A09ED-D43D-A2F5-8CFE-8F4B7DA4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0758"/>
            <a:ext cx="9144000" cy="39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7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EAA5-3300-5A55-0EE6-82B15D06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24CA-0D91-20F3-52A7-A3D9DDDD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4A8E-17A5-ACBC-9F71-4ADBE712D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8249"/>
            <a:ext cx="6019770" cy="48381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Scaled Bayesian posterior values help increase accuracy</a:t>
            </a:r>
          </a:p>
          <a:p>
            <a:pPr lvl="1"/>
            <a:r>
              <a:rPr lang="en-US" dirty="0"/>
              <a:t>All inputs are linearized by default</a:t>
            </a:r>
          </a:p>
          <a:p>
            <a:pPr lvl="1"/>
            <a:r>
              <a:rPr lang="en-US" dirty="0"/>
              <a:t>Best guess of </a:t>
            </a:r>
            <a:r>
              <a:rPr lang="en-US" b="1" dirty="0" err="1"/>
              <a:t>Ŵ</a:t>
            </a:r>
            <a:endParaRPr lang="en-US" b="1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CRISPR prediction model </a:t>
            </a:r>
            <a:r>
              <a:rPr lang="en-US" sz="1900" dirty="0"/>
              <a:t>(Tyler Browne, Dalton Ham)</a:t>
            </a:r>
          </a:p>
          <a:p>
            <a:pPr lvl="1"/>
            <a:r>
              <a:rPr lang="en-US" dirty="0"/>
              <a:t>Re-using existing data and new data</a:t>
            </a:r>
          </a:p>
          <a:p>
            <a:pPr lvl="1"/>
            <a:r>
              <a:rPr lang="en-US" dirty="0"/>
              <a:t>Novel ML architecture</a:t>
            </a:r>
          </a:p>
          <a:p>
            <a:pPr lvl="1"/>
            <a:r>
              <a:rPr lang="en-US" dirty="0"/>
              <a:t>Score based on difference</a:t>
            </a:r>
          </a:p>
          <a:p>
            <a:pPr lvl="1"/>
            <a:r>
              <a:rPr lang="en-US" dirty="0"/>
              <a:t>Predictions transferrable</a:t>
            </a:r>
          </a:p>
          <a:p>
            <a:pPr lvl="2"/>
            <a:r>
              <a:rPr lang="en-US" dirty="0"/>
              <a:t>Predictions ~linear with assays</a:t>
            </a:r>
          </a:p>
          <a:p>
            <a:pPr lvl="2"/>
            <a:r>
              <a:rPr lang="en-US" dirty="0"/>
              <a:t>across species</a:t>
            </a:r>
          </a:p>
          <a:p>
            <a:pPr lvl="2"/>
            <a:r>
              <a:rPr lang="en-US" dirty="0"/>
              <a:t>across </a:t>
            </a:r>
            <a:r>
              <a:rPr lang="en-US" dirty="0" err="1"/>
              <a:t>nt</a:t>
            </a:r>
            <a:r>
              <a:rPr lang="en-US" dirty="0"/>
              <a:t> frequencies</a:t>
            </a:r>
          </a:p>
          <a:p>
            <a:pPr lvl="2"/>
            <a:r>
              <a:rPr lang="en-US" dirty="0"/>
              <a:t>across assays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A25D2-5ABC-0E99-6C74-6BB830C4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F6489-B681-9DE4-5999-2F83CFEF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756EB-208D-37E5-B0B0-43ABEE08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684212"/>
            <a:ext cx="54737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2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BDAB-5E87-7083-46CE-D6D7416D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9019-5EC1-1C53-0084-DFF6FB1D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crisprHAL</a:t>
            </a:r>
            <a:r>
              <a:rPr lang="en-US" dirty="0"/>
              <a:t> internals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D13DC-5415-ED3C-2027-0EC1FA0C7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620EB-8BD5-93D6-0208-D60C8E28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0B72A0F-0A3A-EE69-75CC-1452D5601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32"/>
          <a:stretch/>
        </p:blipFill>
        <p:spPr>
          <a:xfrm>
            <a:off x="3292317" y="1519619"/>
            <a:ext cx="4861083" cy="46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61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7B0E-C84C-A982-5F24-BB836F9C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03B2-AAFA-EDE9-BEBF-B2E3453D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crisprHAL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93E37-BD41-5575-33B6-3207ED13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609"/>
          <a:stretch/>
        </p:blipFill>
        <p:spPr>
          <a:xfrm>
            <a:off x="1683630" y="1690688"/>
            <a:ext cx="8943392" cy="8217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93F4F-5D4B-6CA7-2584-6FABD421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4689D-E847-ECF2-6B85-94CA5EFF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CF1847E-B50C-3298-1EAA-2029A63B4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37"/>
          <a:stretch/>
        </p:blipFill>
        <p:spPr>
          <a:xfrm>
            <a:off x="2092769" y="2774584"/>
            <a:ext cx="8274459" cy="27600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560F14-BDB1-A10B-94F0-04C1B32C1D05}"/>
              </a:ext>
            </a:extLst>
          </p:cNvPr>
          <p:cNvSpPr/>
          <p:nvPr/>
        </p:nvSpPr>
        <p:spPr>
          <a:xfrm>
            <a:off x="3788559" y="2512402"/>
            <a:ext cx="5288832" cy="2081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6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85B7-7FED-0E8A-F0CE-1F4AF9CB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orthogonal datasets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DDF0FF-06F8-A719-B93C-2E8CD2732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1387"/>
            <a:ext cx="4544683" cy="36119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EF316-9259-8CD6-33DF-5D29F749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47D5E-683A-991B-B073-A1F7F571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0C2D4-3EA2-3474-CD9E-E18E986D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1" y="1368396"/>
            <a:ext cx="4670158" cy="3552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4CE09-5403-E589-0302-D193634ED8B6}"/>
              </a:ext>
            </a:extLst>
          </p:cNvPr>
          <p:cNvSpPr txBox="1"/>
          <p:nvPr/>
        </p:nvSpPr>
        <p:spPr>
          <a:xfrm>
            <a:off x="2557953" y="1736463"/>
            <a:ext cx="11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C9581-57F5-05A4-E684-5A9FC2BD4E12}"/>
              </a:ext>
            </a:extLst>
          </p:cNvPr>
          <p:cNvSpPr txBox="1"/>
          <p:nvPr/>
        </p:nvSpPr>
        <p:spPr>
          <a:xfrm>
            <a:off x="7340256" y="1690688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7F2F5-8780-4766-AEE5-F455FA49DD79}"/>
              </a:ext>
            </a:extLst>
          </p:cNvPr>
          <p:cNvSpPr txBox="1"/>
          <p:nvPr/>
        </p:nvSpPr>
        <p:spPr>
          <a:xfrm>
            <a:off x="1104181" y="5201399"/>
            <a:ext cx="2536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Assay in different species</a:t>
            </a:r>
          </a:p>
          <a:p>
            <a:r>
              <a:rPr lang="en-US" dirty="0"/>
              <a:t>Depletion experiment</a:t>
            </a:r>
          </a:p>
          <a:p>
            <a:r>
              <a:rPr lang="en-US" dirty="0"/>
              <a:t>~30000 sgRNA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34999-CE3A-B4B5-0B14-828891BAB00A}"/>
              </a:ext>
            </a:extLst>
          </p:cNvPr>
          <p:cNvSpPr txBox="1"/>
          <p:nvPr/>
        </p:nvSpPr>
        <p:spPr>
          <a:xfrm>
            <a:off x="6615571" y="5201399"/>
            <a:ext cx="3984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Assay </a:t>
            </a:r>
            <a:r>
              <a:rPr lang="en-US" i="1" dirty="0"/>
              <a:t>in E. coli, S. enterica</a:t>
            </a:r>
            <a:r>
              <a:rPr lang="en-US" dirty="0"/>
              <a:t> gene segment</a:t>
            </a:r>
          </a:p>
          <a:p>
            <a:r>
              <a:rPr lang="en-US" dirty="0"/>
              <a:t>Enrichment experiment</a:t>
            </a:r>
          </a:p>
          <a:p>
            <a:r>
              <a:rPr lang="en-US" dirty="0"/>
              <a:t>~300 sgRNA</a:t>
            </a:r>
          </a:p>
        </p:txBody>
      </p:sp>
    </p:spTree>
    <p:extLst>
      <p:ext uri="{BB962C8B-B14F-4D97-AF65-F5344CB8AC3E}">
        <p14:creationId xmlns:p14="http://schemas.microsoft.com/office/powerpoint/2010/main" val="57808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CFEE-7CEA-1A92-3948-9CB4D13C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length = contact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55106-3711-EF54-EBB2-F0C153C8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09181-2347-072C-4C67-3EB52026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C97B9-C7BE-88E7-70CA-BFC48220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5" y="1690688"/>
            <a:ext cx="8032394" cy="29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36466-0A68-7138-498F-134DF7B6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26C1-ECF7-A3E1-D2C3-02C6995A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length = contact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E5D0B-229D-AD8F-C4F1-0A9A933C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ED526-3D52-E622-D8A6-AD7D28AE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850A9-E14E-BDEA-8B9E-07D5A107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74" y="1319409"/>
            <a:ext cx="8791972" cy="48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endParaRPr lang="en-US" dirty="0"/>
          </a:p>
          <a:p>
            <a:r>
              <a:rPr lang="en-US" dirty="0"/>
              <a:t>General lack of robustness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DF35-08F6-2301-A4C7-B9AAAA8E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4274-4E9D-395E-B834-66244C0E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length = contact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D7228-C5AC-B623-BFDA-DD10F74F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C21ED-D309-D261-5DE1-FEA6F74C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541F4-D335-2CA4-DE97-438A6E16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95" y="1690688"/>
            <a:ext cx="8032394" cy="293307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455D2E-C210-C459-D1DE-87944E5DDAC2}"/>
              </a:ext>
            </a:extLst>
          </p:cNvPr>
          <p:cNvSpPr/>
          <p:nvPr/>
        </p:nvSpPr>
        <p:spPr>
          <a:xfrm>
            <a:off x="3830128" y="1690689"/>
            <a:ext cx="4323272" cy="75921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03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44D8-49A4-6FC9-391F-DC4106F7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are NB, but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80D9B3-5400-EDAF-B134-A58B9730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946" y="1825625"/>
            <a:ext cx="695810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57E4-F7BC-041D-306A-126E169B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DC66D-3E3A-3839-EA4C-52A23E89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1645" y="1990342"/>
            <a:ext cx="8028709" cy="36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2F7F4-D029-5FB5-AE03-A1D286B4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21" y="1725559"/>
            <a:ext cx="9962757" cy="4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59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9CD2A-5B50-9625-EC09-EE6911C8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8" y="1690688"/>
            <a:ext cx="9677998" cy="41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problem?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B97E0-2284-5555-4777-33F9E09EBEA6}"/>
              </a:ext>
            </a:extLst>
          </p:cNvPr>
          <p:cNvSpPr txBox="1"/>
          <p:nvPr/>
        </p:nvSpPr>
        <p:spPr>
          <a:xfrm>
            <a:off x="838200" y="1939683"/>
            <a:ext cx="5188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 can be added on a per-group or per-sample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Differential scale changes the location of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This depends only on the ratio of the scales, not on the value of the scales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Yes, the normalization value is irrelevant but the ratio between the values for different groups is important</a:t>
            </a:r>
          </a:p>
        </p:txBody>
      </p:sp>
      <p:pic>
        <p:nvPicPr>
          <p:cNvPr id="11" name="Picture 10" descr="A graph of a graph with red and black dots&#10;&#10;Description automatically generated">
            <a:extLst>
              <a:ext uri="{FF2B5EF4-FFF2-40B4-BE49-F238E27FC236}">
                <a16:creationId xmlns:a16="http://schemas.microsoft.com/office/drawing/2014/main" id="{E3899120-FCF0-52CF-B915-3617737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7" y="1048900"/>
            <a:ext cx="4976553" cy="4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EE697-F921-C279-E89F-60D1B7E6C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67"/>
          <a:stretch/>
        </p:blipFill>
        <p:spPr>
          <a:xfrm>
            <a:off x="838200" y="1569504"/>
            <a:ext cx="3485827" cy="3718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EFBEA-934C-A397-F1BA-C6F6FE13D49D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099A0-2C3D-8CB4-B660-45F505F712DE}"/>
              </a:ext>
            </a:extLst>
          </p:cNvPr>
          <p:cNvSpPr txBox="1"/>
          <p:nvPr/>
        </p:nvSpPr>
        <p:spPr>
          <a:xfrm>
            <a:off x="4495800" y="1936955"/>
            <a:ext cx="5928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Bit of a mess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Housekeeping</a:t>
            </a:r>
            <a:r>
              <a:rPr lang="en-US" sz="2800" dirty="0"/>
              <a:t> genes not centered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HK </a:t>
            </a:r>
            <a:r>
              <a:rPr lang="en-US" sz="2200" dirty="0">
                <a:solidFill>
                  <a:srgbClr val="00B0F0"/>
                </a:solidFill>
              </a:rPr>
              <a:t>FP boxed </a:t>
            </a:r>
            <a:r>
              <a:rPr lang="en-US" sz="2200" dirty="0"/>
              <a:t>(rRNA, </a:t>
            </a:r>
            <a:r>
              <a:rPr lang="en-US" sz="2200" dirty="0" err="1"/>
              <a:t>Tsc’n</a:t>
            </a:r>
            <a:r>
              <a:rPr lang="en-US" sz="2200" dirty="0"/>
              <a:t>, </a:t>
            </a:r>
            <a:r>
              <a:rPr lang="en-US" sz="2200" dirty="0" err="1"/>
              <a:t>Gly</a:t>
            </a:r>
            <a:r>
              <a:rPr lang="en-US" sz="2200" dirty="0"/>
              <a:t>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</a:t>
            </a:r>
            <a:r>
              <a:rPr lang="en-US" sz="2800" dirty="0">
                <a:solidFill>
                  <a:srgbClr val="FFC000"/>
                </a:solidFill>
              </a:rPr>
              <a:t>negatives</a:t>
            </a:r>
            <a:r>
              <a:rPr lang="en-US" sz="2800" dirty="0"/>
              <a:t> not </a:t>
            </a:r>
            <a:r>
              <a:rPr lang="en-US" sz="2800" dirty="0">
                <a:solidFill>
                  <a:srgbClr val="FF0000"/>
                </a:solidFill>
              </a:rPr>
              <a:t>significant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61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F9EAC-EA11-430E-1FB2-9911E3A6DDD6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578B4-3228-4998-CD27-0CFC65118480}"/>
              </a:ext>
            </a:extLst>
          </p:cNvPr>
          <p:cNvSpPr txBox="1"/>
          <p:nvPr/>
        </p:nvSpPr>
        <p:spPr>
          <a:xfrm>
            <a:off x="5332009" y="5308201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4" y="1546500"/>
            <a:ext cx="10504617" cy="37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03" y="2421021"/>
            <a:ext cx="1413459" cy="20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2928313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7"/>
          <a:stretch/>
        </p:blipFill>
        <p:spPr>
          <a:xfrm>
            <a:off x="7807569" y="1546500"/>
            <a:ext cx="3440552" cy="3761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A683F5-74FB-FD78-3B3B-8C2BE183E323}"/>
              </a:ext>
            </a:extLst>
          </p:cNvPr>
          <p:cNvSpPr/>
          <p:nvPr/>
        </p:nvSpPr>
        <p:spPr>
          <a:xfrm>
            <a:off x="9189611" y="2550159"/>
            <a:ext cx="462389" cy="11176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69376-6D63-713D-A478-A82090B0C631}"/>
              </a:ext>
            </a:extLst>
          </p:cNvPr>
          <p:cNvSpPr/>
          <p:nvPr/>
        </p:nvSpPr>
        <p:spPr>
          <a:xfrm>
            <a:off x="9313472" y="2856432"/>
            <a:ext cx="389328" cy="111761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F0A11-D9DA-A91E-762A-30EDB0C22C27}"/>
              </a:ext>
            </a:extLst>
          </p:cNvPr>
          <p:cNvSpPr/>
          <p:nvPr/>
        </p:nvSpPr>
        <p:spPr>
          <a:xfrm>
            <a:off x="9702800" y="3945222"/>
            <a:ext cx="370757" cy="205698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EEB9DD-FDFA-5EEF-58E7-0DE5270629C0}"/>
              </a:ext>
            </a:extLst>
          </p:cNvPr>
          <p:cNvCxnSpPr/>
          <p:nvPr/>
        </p:nvCxnSpPr>
        <p:spPr>
          <a:xfrm>
            <a:off x="6421120" y="2550159"/>
            <a:ext cx="2611120" cy="558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0653CF-EC94-CED1-51E4-4CF33A492AE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462005" y="2912312"/>
            <a:ext cx="2727606" cy="1834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BD6E7-B454-1BF6-A03A-122D50E4D92B}"/>
              </a:ext>
            </a:extLst>
          </p:cNvPr>
          <p:cNvCxnSpPr>
            <a:cxnSpLocks/>
          </p:cNvCxnSpPr>
          <p:nvPr/>
        </p:nvCxnSpPr>
        <p:spPr>
          <a:xfrm>
            <a:off x="6462005" y="3654188"/>
            <a:ext cx="3189995" cy="41009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575728-F725-C25D-3551-CAAF3D10DFFD}"/>
              </a:ext>
            </a:extLst>
          </p:cNvPr>
          <p:cNvSpPr txBox="1"/>
          <p:nvPr/>
        </p:nvSpPr>
        <p:spPr>
          <a:xfrm>
            <a:off x="3606800" y="2357120"/>
            <a:ext cx="2855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CAMP resistance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Metabolism stuff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Nitrogen/Amine metabolism</a:t>
            </a:r>
          </a:p>
        </p:txBody>
      </p:sp>
    </p:spTree>
    <p:extLst>
      <p:ext uri="{BB962C8B-B14F-4D97-AF65-F5344CB8AC3E}">
        <p14:creationId xmlns:p14="http://schemas.microsoft.com/office/powerpoint/2010/main" val="234142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Kudos to start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  <p:pic>
        <p:nvPicPr>
          <p:cNvPr id="1028" name="Picture 4" descr="Author Image">
            <a:extLst>
              <a:ext uri="{FF2B5EF4-FFF2-40B4-BE49-F238E27FC236}">
                <a16:creationId xmlns:a16="http://schemas.microsoft.com/office/drawing/2014/main" id="{6A00C1EC-DA04-153E-92E5-A640C972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9" y="3297064"/>
            <a:ext cx="1497308" cy="149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anonymous-user - Gensler and Zudans Family Dentistry">
            <a:extLst>
              <a:ext uri="{FF2B5EF4-FFF2-40B4-BE49-F238E27FC236}">
                <a16:creationId xmlns:a16="http://schemas.microsoft.com/office/drawing/2014/main" id="{727A7D27-D85F-34F5-49D8-67FEE1862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758" y="55912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A9E36-F6E9-A2D3-42A9-FF0B877E13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2527" y="4993044"/>
            <a:ext cx="1501200" cy="1501200"/>
          </a:xfrm>
          <a:prstGeom prst="rect">
            <a:avLst/>
          </a:prstGeom>
        </p:spPr>
      </p:pic>
      <p:pic>
        <p:nvPicPr>
          <p:cNvPr id="1034" name="Picture 10" descr="Andrew Fernandes">
            <a:extLst>
              <a:ext uri="{FF2B5EF4-FFF2-40B4-BE49-F238E27FC236}">
                <a16:creationId xmlns:a16="http://schemas.microsoft.com/office/drawing/2014/main" id="{1A9601BB-8023-3C71-5DDE-DE376D4F4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8" y="1486743"/>
            <a:ext cx="1501200" cy="1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F3B31-3522-989D-BE39-04D330FAAE72}"/>
              </a:ext>
            </a:extLst>
          </p:cNvPr>
          <p:cNvSpPr txBox="1"/>
          <p:nvPr/>
        </p:nvSpPr>
        <p:spPr>
          <a:xfrm>
            <a:off x="2193727" y="3186615"/>
            <a:ext cx="8872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Justin Silverman MD/PhD, </a:t>
            </a:r>
            <a:r>
              <a:rPr lang="en-US" sz="3600" dirty="0" err="1"/>
              <a:t>Ass’t</a:t>
            </a:r>
            <a:r>
              <a:rPr lang="en-US" sz="3600" dirty="0"/>
              <a:t> Professor</a:t>
            </a:r>
          </a:p>
          <a:p>
            <a:r>
              <a:rPr lang="en-CA" sz="3000" dirty="0">
                <a:effectLst/>
                <a:latin typeface="CMR10"/>
              </a:rPr>
              <a:t>	College of Information Science and Technology,</a:t>
            </a:r>
          </a:p>
          <a:p>
            <a:r>
              <a:rPr lang="en-CA" sz="3000" dirty="0">
                <a:effectLst/>
                <a:latin typeface="CMR10"/>
              </a:rPr>
              <a:t> 	Biostatistics, Medicine, </a:t>
            </a:r>
            <a:r>
              <a:rPr lang="en-CA" sz="3000" dirty="0">
                <a:latin typeface="CMR10"/>
              </a:rPr>
              <a:t>Penn State </a:t>
            </a:r>
            <a:endParaRPr lang="en-CA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C3EA6-1F3E-DC42-6EC6-4273E86862E7}"/>
              </a:ext>
            </a:extLst>
          </p:cNvPr>
          <p:cNvSpPr txBox="1"/>
          <p:nvPr/>
        </p:nvSpPr>
        <p:spPr>
          <a:xfrm>
            <a:off x="2193726" y="4824747"/>
            <a:ext cx="9322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Michelle </a:t>
            </a:r>
            <a:r>
              <a:rPr lang="en-US" sz="3600" dirty="0" err="1"/>
              <a:t>Pistner</a:t>
            </a:r>
            <a:r>
              <a:rPr lang="en-US" sz="3600" dirty="0"/>
              <a:t> Nixon PhD, </a:t>
            </a:r>
            <a:r>
              <a:rPr lang="en-US" sz="3600" dirty="0" err="1"/>
              <a:t>Ass’t</a:t>
            </a:r>
            <a:r>
              <a:rPr lang="en-US" sz="3600" dirty="0"/>
              <a:t> Res. Professor</a:t>
            </a:r>
          </a:p>
          <a:p>
            <a:r>
              <a:rPr lang="en-CA" sz="3000" dirty="0">
                <a:effectLst/>
                <a:latin typeface="CMR10"/>
              </a:rPr>
              <a:t>	College of Information Science and Technology,</a:t>
            </a:r>
          </a:p>
          <a:p>
            <a:r>
              <a:rPr lang="en-CA" sz="3000" dirty="0">
                <a:effectLst/>
                <a:latin typeface="CMR10"/>
              </a:rPr>
              <a:t>	</a:t>
            </a:r>
            <a:r>
              <a:rPr lang="en-CA" sz="3000" dirty="0">
                <a:latin typeface="CMR10"/>
              </a:rPr>
              <a:t>Penn State</a:t>
            </a:r>
            <a:endParaRPr lang="en-CA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9E88-860E-850B-C00F-B271A5FF9DCA}"/>
              </a:ext>
            </a:extLst>
          </p:cNvPr>
          <p:cNvSpPr txBox="1"/>
          <p:nvPr/>
        </p:nvSpPr>
        <p:spPr>
          <a:xfrm>
            <a:off x="2193726" y="1471244"/>
            <a:ext cx="9322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Andrew Fernandes PhD, Senior Staff Scientist</a:t>
            </a:r>
          </a:p>
          <a:p>
            <a:r>
              <a:rPr lang="en-CA" sz="3000" dirty="0">
                <a:effectLst/>
                <a:latin typeface="CMR10"/>
              </a:rPr>
              <a:t>	</a:t>
            </a:r>
            <a:r>
              <a:rPr lang="en-CA" sz="3000" dirty="0" err="1">
                <a:effectLst/>
                <a:latin typeface="CMR10"/>
              </a:rPr>
              <a:t>ShieldAI</a:t>
            </a:r>
            <a:r>
              <a:rPr lang="en-CA" sz="3000" dirty="0">
                <a:effectLst/>
                <a:latin typeface="CMR10"/>
              </a:rPr>
              <a:t>, San Diego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76A44-21DD-4341-F757-7DA004DD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12021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dirty="0"/>
              <a:t>P</a:t>
            </a:r>
            <a:r>
              <a:rPr lang="en-CA" sz="4400" b="1" dirty="0"/>
              <a:t>reprints …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6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E1285-58FD-906C-DD3E-84F5CC44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21" y="365125"/>
            <a:ext cx="39878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15CA41-D2BD-90A6-C1AF-19B943DE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24" y="2450111"/>
            <a:ext cx="7683500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68B61-1BCA-9E48-9A21-49DE54B6C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724" y="4004319"/>
            <a:ext cx="7759700" cy="147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9048D-1782-3511-40F7-D9E93232E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7" y="2593975"/>
            <a:ext cx="2908300" cy="106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486C92-8C84-182D-8F47-E81ECF8D7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7" y="4074170"/>
            <a:ext cx="2908300" cy="106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58382E-1170-B6D5-6D38-5B812BC79E01}"/>
              </a:ext>
            </a:extLst>
          </p:cNvPr>
          <p:cNvSpPr txBox="1"/>
          <p:nvPr/>
        </p:nvSpPr>
        <p:spPr>
          <a:xfrm>
            <a:off x="879747" y="5613690"/>
            <a:ext cx="646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Beyond Normalization: Incorporating Scale Uncertainty in ALDEx2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Michelle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  <a:latin typeface="CMR17"/>
              </a:rPr>
              <a:t>Pistner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 Nixon, Gregory B.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  <a:latin typeface="CMR17"/>
              </a:rPr>
              <a:t>Gloor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, Justin D. Silverman</a:t>
            </a:r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 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CDFFA-55D3-A219-8B27-FB496B00B155}"/>
              </a:ext>
            </a:extLst>
          </p:cNvPr>
          <p:cNvSpPr txBox="1"/>
          <p:nvPr/>
        </p:nvSpPr>
        <p:spPr>
          <a:xfrm>
            <a:off x="7210698" y="5765573"/>
            <a:ext cx="1692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Now on V5 of ?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6C26F7-74A7-7C0E-26EF-C3EA3AF8C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987" y="1068433"/>
            <a:ext cx="6210300" cy="1130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DB6F5-8F8B-30A8-7962-59491E22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393585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Drivers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7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Chemostat experiment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Drivers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8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1109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68909-B0A1-18D7-B0E1-CAA2C1BA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4548-3816-797B-1015-22D98716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CRISPR SELEX data prediction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F1C679-C743-08B0-AE06-B6D673F2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638"/>
          <a:stretch/>
        </p:blipFill>
        <p:spPr>
          <a:xfrm>
            <a:off x="5978395" y="1690688"/>
            <a:ext cx="4350010" cy="39403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0FAE-5604-F8EA-F283-BE661B23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50285-9F96-A939-C621-4950E76A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271E5-4616-F675-0768-405C552D4CC6}"/>
              </a:ext>
            </a:extLst>
          </p:cNvPr>
          <p:cNvSpPr txBox="1"/>
          <p:nvPr/>
        </p:nvSpPr>
        <p:spPr>
          <a:xfrm>
            <a:off x="838200" y="1690688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Existing model prediction SPCC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Depletion experiments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Internal - 0.633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External ~ 0.5-0.55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ML predictions do not generalize outside of test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Predictions do not generalize to different assays</a:t>
            </a:r>
          </a:p>
        </p:txBody>
      </p:sp>
    </p:spTree>
    <p:extLst>
      <p:ext uri="{BB962C8B-B14F-4D97-AF65-F5344CB8AC3E}">
        <p14:creationId xmlns:p14="http://schemas.microsoft.com/office/powerpoint/2010/main" val="916132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16860</TotalTime>
  <Words>1544</Words>
  <Application>Microsoft Macintosh PowerPoint</Application>
  <PresentationFormat>Widescreen</PresentationFormat>
  <Paragraphs>345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CMR10</vt:lpstr>
      <vt:lpstr>CMR17</vt:lpstr>
      <vt:lpstr>Office Theme</vt:lpstr>
      <vt:lpstr>Including scale when analyzing high throughput sequencing datasets (Computational paradigms in molecular biology revisited)</vt:lpstr>
      <vt:lpstr>How we get our data</vt:lpstr>
      <vt:lpstr>Dark underbelly of HTS</vt:lpstr>
      <vt:lpstr>Our data in reality</vt:lpstr>
      <vt:lpstr>Kudos to start</vt:lpstr>
      <vt:lpstr>Preprints …</vt:lpstr>
      <vt:lpstr>Drivers</vt:lpstr>
      <vt:lpstr>Drivers</vt:lpstr>
      <vt:lpstr>CRISPR SELEX data prediction </vt:lpstr>
      <vt:lpstr>Formally</vt:lpstr>
      <vt:lpstr>Enter Scale (Silverman,Nixon)</vt:lpstr>
      <vt:lpstr>What is scale?</vt:lpstr>
      <vt:lpstr>CLR(Y∥) is a poor approximation of W</vt:lpstr>
      <vt:lpstr>Let’s build a posterior model (ALDEx2)</vt:lpstr>
      <vt:lpstr>Calculate test statistics (ALDEx2) </vt:lpstr>
      <vt:lpstr>Graphical intuition</vt:lpstr>
      <vt:lpstr>Simulated bioreactor</vt:lpstr>
      <vt:lpstr>Bioreactor sensitivity analysis</vt:lpstr>
      <vt:lpstr>Unacknowledged bias in practice</vt:lpstr>
      <vt:lpstr>Overpowering is normalization independent  </vt:lpstr>
      <vt:lpstr>Scale keeps sensitivity, removes overpowering</vt:lpstr>
      <vt:lpstr>Because - unacknowledged bias</vt:lpstr>
      <vt:lpstr>Application to ML</vt:lpstr>
      <vt:lpstr>What about ML?</vt:lpstr>
      <vt:lpstr>crisprHAL internals</vt:lpstr>
      <vt:lpstr>crisprHAL</vt:lpstr>
      <vt:lpstr>Testing in orthogonal datasets </vt:lpstr>
      <vt:lpstr>Model length = contact site</vt:lpstr>
      <vt:lpstr>Model length = contact site</vt:lpstr>
      <vt:lpstr>Model length = contact site</vt:lpstr>
      <vt:lpstr>Summary</vt:lpstr>
      <vt:lpstr>Summary</vt:lpstr>
      <vt:lpstr>All data are NB, but …</vt:lpstr>
      <vt:lpstr>Dispersion vs. space</vt:lpstr>
      <vt:lpstr>Adding scale uncertainty …</vt:lpstr>
      <vt:lpstr>Adding scale uncertainty …</vt:lpstr>
      <vt:lpstr>What about my problem?</vt:lpstr>
      <vt:lpstr> Meta-transcriptomes …</vt:lpstr>
      <vt:lpstr> Meta-transcriptomes …</vt:lpstr>
      <vt:lpstr> Meta-transcriptomes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67</cp:revision>
  <dcterms:created xsi:type="dcterms:W3CDTF">2021-04-14T17:33:42Z</dcterms:created>
  <dcterms:modified xsi:type="dcterms:W3CDTF">2024-02-05T23:41:27Z</dcterms:modified>
</cp:coreProperties>
</file>